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C8504-7367-4855-B979-B078B2851E62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56A85-E0DD-4ABE-89B9-70AE0DA335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C8504-7367-4855-B979-B078B2851E62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56A85-E0DD-4ABE-89B9-70AE0DA33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C8504-7367-4855-B979-B078B2851E62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56A85-E0DD-4ABE-89B9-70AE0DA33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00C8504-7367-4855-B979-B078B2851E62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8656A85-E0DD-4ABE-89B9-70AE0DA335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C8504-7367-4855-B979-B078B2851E62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56A85-E0DD-4ABE-89B9-70AE0DA335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C8504-7367-4855-B979-B078B2851E62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56A85-E0DD-4ABE-89B9-70AE0DA335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56A85-E0DD-4ABE-89B9-70AE0DA335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C8504-7367-4855-B979-B078B2851E62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C8504-7367-4855-B979-B078B2851E62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56A85-E0DD-4ABE-89B9-70AE0DA335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C8504-7367-4855-B979-B078B2851E62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56A85-E0DD-4ABE-89B9-70AE0DA33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00C8504-7367-4855-B979-B078B2851E62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8656A85-E0DD-4ABE-89B9-70AE0DA335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C8504-7367-4855-B979-B078B2851E62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56A85-E0DD-4ABE-89B9-70AE0DA335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00C8504-7367-4855-B979-B078B2851E62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8656A85-E0DD-4ABE-89B9-70AE0DA335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sz="4000" b="1" u="sng" dirty="0" smtClean="0">
                <a:solidFill>
                  <a:schemeClr val="tx2">
                    <a:lumMod val="50000"/>
                  </a:schemeClr>
                </a:solidFill>
              </a:rPr>
              <a:t>SANTI HARDIATI</a:t>
            </a:r>
            <a:r>
              <a:rPr lang="id-ID" sz="4000" b="1" dirty="0" smtClean="0"/>
              <a:t> </a:t>
            </a:r>
            <a:endParaRPr lang="en-US" sz="40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MENINGKATKAN KEMAMPUAN MENULIS MELALUI PENGGUNAAN MEDIA GAMBAR PADA MURID KELAS 1 SDN 6 POASIA </a:t>
            </a:r>
            <a:b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KOTA KENDARI</a:t>
            </a:r>
            <a:endParaRPr lang="en-US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just">
              <a:buNone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A.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Latar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belakang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algn="just">
              <a:buNone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  </a:t>
            </a:r>
            <a:r>
              <a:rPr lang="id-ID" sz="2800" dirty="0" smtClean="0">
                <a:solidFill>
                  <a:schemeClr val="tx2">
                    <a:lumMod val="50000"/>
                  </a:schemeClr>
                </a:solidFill>
              </a:rPr>
              <a:t>Kurang efektifnya media yang digunakan guru menyebabkan kemampuan menulis murid kelas I SDN 6 Poasia Kota Kendari yang masih rendah. Hal ini menjadi pertimbangan utama bagi penulis untuk melakukan penelitian dengan judul“Meningkatkan Kemampuan Menulis Melalui Penggunaan Media Gambar Pada murid kelas 1 SDN 6 Poasia Kota Kendari</a:t>
            </a:r>
            <a:endParaRPr lang="en-US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0" algn="just">
              <a:buNone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B.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Rumusan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Masalah</a:t>
            </a:r>
            <a:endParaRPr lang="en-US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5938" lvl="2" indent="-176213" algn="just">
              <a:buNone/>
            </a:pPr>
            <a:r>
              <a:rPr lang="en-US" sz="3000" dirty="0" err="1" smtClean="0">
                <a:solidFill>
                  <a:schemeClr val="tx2">
                    <a:lumMod val="50000"/>
                  </a:schemeClr>
                </a:solidFill>
              </a:rPr>
              <a:t>Apakah</a:t>
            </a: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tx2">
                    <a:lumMod val="50000"/>
                  </a:schemeClr>
                </a:solidFill>
              </a:rPr>
              <a:t>dengan</a:t>
            </a: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tx2">
                    <a:lumMod val="50000"/>
                  </a:schemeClr>
                </a:solidFill>
              </a:rPr>
              <a:t>Penggunaan</a:t>
            </a: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</a:rPr>
              <a:t> media </a:t>
            </a:r>
            <a:r>
              <a:rPr lang="en-US" sz="3000" dirty="0" err="1" smtClean="0">
                <a:solidFill>
                  <a:schemeClr val="tx2">
                    <a:lumMod val="50000"/>
                  </a:schemeClr>
                </a:solidFill>
              </a:rPr>
              <a:t>gambar</a:t>
            </a: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tx2">
                    <a:lumMod val="50000"/>
                  </a:schemeClr>
                </a:solidFill>
              </a:rPr>
              <a:t>dapat</a:t>
            </a: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tx2">
                    <a:lumMod val="50000"/>
                  </a:schemeClr>
                </a:solidFill>
              </a:rPr>
              <a:t>meningkatkan</a:t>
            </a: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tx2">
                    <a:lumMod val="50000"/>
                  </a:schemeClr>
                </a:solidFill>
              </a:rPr>
              <a:t>kemampuan</a:t>
            </a: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tx2">
                    <a:lumMod val="50000"/>
                  </a:schemeClr>
                </a:solidFill>
              </a:rPr>
              <a:t>menulis</a:t>
            </a: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tx2">
                    <a:lumMod val="50000"/>
                  </a:schemeClr>
                </a:solidFill>
              </a:rPr>
              <a:t>murid</a:t>
            </a: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tx2">
                    <a:lumMod val="50000"/>
                  </a:schemeClr>
                </a:solidFill>
              </a:rPr>
              <a:t>kelas</a:t>
            </a: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</a:rPr>
              <a:t> 1 SDN 6 </a:t>
            </a:r>
            <a:r>
              <a:rPr lang="en-US" sz="3000" dirty="0" err="1" smtClean="0">
                <a:solidFill>
                  <a:schemeClr val="tx2">
                    <a:lumMod val="50000"/>
                  </a:schemeClr>
                </a:solidFill>
              </a:rPr>
              <a:t>Poasia</a:t>
            </a: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</a:rPr>
              <a:t> Kota </a:t>
            </a:r>
            <a:r>
              <a:rPr lang="en-US" sz="3000" dirty="0" err="1" smtClean="0">
                <a:solidFill>
                  <a:schemeClr val="tx2">
                    <a:lumMod val="50000"/>
                  </a:schemeClr>
                </a:solidFill>
              </a:rPr>
              <a:t>Kendari</a:t>
            </a: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</a:rPr>
              <a:t>?</a:t>
            </a:r>
            <a:endParaRPr lang="en-US" sz="3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sz="8000" smtClean="0">
                <a:solidFill>
                  <a:schemeClr val="accent4">
                    <a:lumMod val="50000"/>
                  </a:schemeClr>
                </a:solidFill>
              </a:rPr>
              <a:t>BAB I</a:t>
            </a:r>
            <a:endParaRPr lang="en-US" sz="8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A. </a:t>
            </a:r>
            <a:r>
              <a:rPr lang="fi-FI" sz="3500" b="1" dirty="0" smtClean="0">
                <a:solidFill>
                  <a:schemeClr val="tx2">
                    <a:lumMod val="50000"/>
                  </a:schemeClr>
                </a:solidFill>
              </a:rPr>
              <a:t>Hakikat Kemampuan Menulis</a:t>
            </a:r>
            <a:r>
              <a:rPr lang="en-US" sz="35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en-US" sz="35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60325" algn="just">
              <a:buNone/>
            </a:pPr>
            <a:r>
              <a:rPr lang="en-US" sz="3500" dirty="0" err="1" smtClean="0">
                <a:solidFill>
                  <a:schemeClr val="tx2">
                    <a:lumMod val="50000"/>
                  </a:schemeClr>
                </a:solidFill>
              </a:rPr>
              <a:t>Kemampuan</a:t>
            </a:r>
            <a:r>
              <a:rPr lang="en-US" sz="35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500" dirty="0" err="1" smtClean="0">
                <a:solidFill>
                  <a:schemeClr val="tx2">
                    <a:lumMod val="50000"/>
                  </a:schemeClr>
                </a:solidFill>
              </a:rPr>
              <a:t>menulis</a:t>
            </a:r>
            <a:r>
              <a:rPr lang="en-US" sz="35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500" dirty="0" err="1" smtClean="0">
                <a:solidFill>
                  <a:schemeClr val="tx2">
                    <a:lumMod val="50000"/>
                  </a:schemeClr>
                </a:solidFill>
              </a:rPr>
              <a:t>murid</a:t>
            </a:r>
            <a:r>
              <a:rPr lang="en-US" sz="35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500" dirty="0" err="1" smtClean="0">
                <a:solidFill>
                  <a:schemeClr val="tx2">
                    <a:lumMod val="50000"/>
                  </a:schemeClr>
                </a:solidFill>
              </a:rPr>
              <a:t>adalah</a:t>
            </a:r>
            <a:r>
              <a:rPr lang="en-US" sz="35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500" dirty="0" err="1" smtClean="0">
                <a:solidFill>
                  <a:schemeClr val="tx2">
                    <a:lumMod val="50000"/>
                  </a:schemeClr>
                </a:solidFill>
              </a:rPr>
              <a:t>kesanggupan</a:t>
            </a:r>
            <a:r>
              <a:rPr lang="en-US" sz="3500" dirty="0" smtClean="0">
                <a:solidFill>
                  <a:schemeClr val="tx2">
                    <a:lumMod val="50000"/>
                  </a:schemeClr>
                </a:solidFill>
              </a:rPr>
              <a:t> yang </a:t>
            </a:r>
            <a:r>
              <a:rPr lang="en-US" sz="3500" dirty="0" err="1" smtClean="0">
                <a:solidFill>
                  <a:schemeClr val="tx2">
                    <a:lumMod val="50000"/>
                  </a:schemeClr>
                </a:solidFill>
              </a:rPr>
              <a:t>dimiliki</a:t>
            </a:r>
            <a:r>
              <a:rPr lang="en-US" sz="35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500" dirty="0" err="1" smtClean="0">
                <a:solidFill>
                  <a:schemeClr val="tx2">
                    <a:lumMod val="50000"/>
                  </a:schemeClr>
                </a:solidFill>
              </a:rPr>
              <a:t>murid</a:t>
            </a:r>
            <a:r>
              <a:rPr lang="en-US" sz="35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500" dirty="0" err="1" smtClean="0">
                <a:solidFill>
                  <a:schemeClr val="tx2">
                    <a:lumMod val="50000"/>
                  </a:schemeClr>
                </a:solidFill>
              </a:rPr>
              <a:t>kelas</a:t>
            </a:r>
            <a:r>
              <a:rPr lang="en-US" sz="3500" dirty="0" smtClean="0">
                <a:solidFill>
                  <a:schemeClr val="tx2">
                    <a:lumMod val="50000"/>
                  </a:schemeClr>
                </a:solidFill>
              </a:rPr>
              <a:t> 1 </a:t>
            </a:r>
            <a:r>
              <a:rPr lang="en-US" sz="3500" dirty="0" err="1" smtClean="0">
                <a:solidFill>
                  <a:schemeClr val="tx2">
                    <a:lumMod val="50000"/>
                  </a:schemeClr>
                </a:solidFill>
              </a:rPr>
              <a:t>dalam</a:t>
            </a:r>
            <a:r>
              <a:rPr lang="en-US" sz="35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500" dirty="0" err="1" smtClean="0">
                <a:solidFill>
                  <a:schemeClr val="tx2">
                    <a:lumMod val="50000"/>
                  </a:schemeClr>
                </a:solidFill>
              </a:rPr>
              <a:t>pembelajaran</a:t>
            </a:r>
            <a:r>
              <a:rPr lang="en-US" sz="35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500" dirty="0" err="1" smtClean="0">
                <a:solidFill>
                  <a:schemeClr val="tx2">
                    <a:lumMod val="50000"/>
                  </a:schemeClr>
                </a:solidFill>
              </a:rPr>
              <a:t>menulis</a:t>
            </a:r>
            <a:r>
              <a:rPr lang="en-US" sz="35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3500" dirty="0" err="1" smtClean="0">
                <a:solidFill>
                  <a:schemeClr val="tx2">
                    <a:lumMod val="50000"/>
                  </a:schemeClr>
                </a:solidFill>
              </a:rPr>
              <a:t>baik</a:t>
            </a:r>
            <a:r>
              <a:rPr lang="en-US" sz="35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500" dirty="0" err="1" smtClean="0">
                <a:solidFill>
                  <a:schemeClr val="tx2">
                    <a:lumMod val="50000"/>
                  </a:schemeClr>
                </a:solidFill>
              </a:rPr>
              <a:t>huruf</a:t>
            </a:r>
            <a:r>
              <a:rPr lang="en-US" sz="35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500" dirty="0" err="1" smtClean="0">
                <a:solidFill>
                  <a:schemeClr val="tx2">
                    <a:lumMod val="50000"/>
                  </a:schemeClr>
                </a:solidFill>
              </a:rPr>
              <a:t>maupun</a:t>
            </a:r>
            <a:r>
              <a:rPr lang="en-US" sz="35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500" dirty="0" err="1" smtClean="0">
                <a:solidFill>
                  <a:schemeClr val="tx2">
                    <a:lumMod val="50000"/>
                  </a:schemeClr>
                </a:solidFill>
              </a:rPr>
              <a:t>angka</a:t>
            </a:r>
            <a:r>
              <a:rPr lang="en-US" sz="35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lvl="0">
              <a:buNone/>
            </a:pP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</a:rPr>
              <a:t>B.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</a:rPr>
              <a:t>Hakikat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</a:rPr>
              <a:t> Media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</a:rPr>
              <a:t>Gambar</a:t>
            </a:r>
            <a:r>
              <a:rPr lang="en-US" sz="35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en-US" sz="35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74675" lvl="0" indent="-58738" algn="just">
              <a:buNone/>
            </a:pPr>
            <a:r>
              <a:rPr lang="en-US" sz="3500" dirty="0" err="1" smtClean="0">
                <a:solidFill>
                  <a:schemeClr val="tx2">
                    <a:lumMod val="50000"/>
                  </a:schemeClr>
                </a:solidFill>
              </a:rPr>
              <a:t>Sarana</a:t>
            </a:r>
            <a:r>
              <a:rPr lang="en-US" sz="35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500" dirty="0" err="1" smtClean="0">
                <a:solidFill>
                  <a:schemeClr val="tx2">
                    <a:lumMod val="50000"/>
                  </a:schemeClr>
                </a:solidFill>
              </a:rPr>
              <a:t>pembelajaran</a:t>
            </a:r>
            <a:r>
              <a:rPr lang="en-US" sz="35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500" dirty="0" smtClean="0">
                <a:solidFill>
                  <a:schemeClr val="tx2">
                    <a:lumMod val="50000"/>
                  </a:schemeClr>
                </a:solidFill>
              </a:rPr>
              <a:t>yang </a:t>
            </a:r>
            <a:r>
              <a:rPr lang="en-US" sz="3500" dirty="0" err="1" smtClean="0">
                <a:solidFill>
                  <a:schemeClr val="tx2">
                    <a:lumMod val="50000"/>
                  </a:schemeClr>
                </a:solidFill>
              </a:rPr>
              <a:t>di</a:t>
            </a:r>
            <a:r>
              <a:rPr lang="en-US" sz="35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500" dirty="0" err="1" smtClean="0">
                <a:solidFill>
                  <a:schemeClr val="tx2">
                    <a:lumMod val="50000"/>
                  </a:schemeClr>
                </a:solidFill>
              </a:rPr>
              <a:t>gunakan</a:t>
            </a:r>
            <a:r>
              <a:rPr lang="en-US" sz="3500" dirty="0" smtClean="0">
                <a:solidFill>
                  <a:schemeClr val="tx2">
                    <a:lumMod val="50000"/>
                  </a:schemeClr>
                </a:solidFill>
              </a:rPr>
              <a:t> guru </a:t>
            </a:r>
            <a:r>
              <a:rPr lang="en-US" sz="3500" dirty="0" err="1" smtClean="0">
                <a:solidFill>
                  <a:schemeClr val="tx2">
                    <a:lumMod val="50000"/>
                  </a:schemeClr>
                </a:solidFill>
              </a:rPr>
              <a:t>untuk</a:t>
            </a:r>
            <a:r>
              <a:rPr lang="en-US" sz="35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500" dirty="0" err="1" smtClean="0">
                <a:solidFill>
                  <a:schemeClr val="tx2">
                    <a:lumMod val="50000"/>
                  </a:schemeClr>
                </a:solidFill>
              </a:rPr>
              <a:t>memungkinkan</a:t>
            </a:r>
            <a:r>
              <a:rPr lang="en-US" sz="35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500" dirty="0" err="1" smtClean="0">
                <a:solidFill>
                  <a:schemeClr val="tx2">
                    <a:lumMod val="50000"/>
                  </a:schemeClr>
                </a:solidFill>
              </a:rPr>
              <a:t>terjadinya</a:t>
            </a:r>
            <a:r>
              <a:rPr lang="en-US" sz="35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500" dirty="0" err="1" smtClean="0">
                <a:solidFill>
                  <a:schemeClr val="tx2">
                    <a:lumMod val="50000"/>
                  </a:schemeClr>
                </a:solidFill>
              </a:rPr>
              <a:t>komunikasi</a:t>
            </a:r>
            <a:r>
              <a:rPr lang="en-US" sz="3500" dirty="0" smtClean="0">
                <a:solidFill>
                  <a:schemeClr val="tx2">
                    <a:lumMod val="50000"/>
                  </a:schemeClr>
                </a:solidFill>
              </a:rPr>
              <a:t> yang </a:t>
            </a:r>
            <a:r>
              <a:rPr lang="en-US" sz="3500" dirty="0" err="1" smtClean="0">
                <a:solidFill>
                  <a:schemeClr val="tx2">
                    <a:lumMod val="50000"/>
                  </a:schemeClr>
                </a:solidFill>
              </a:rPr>
              <a:t>diekspresikan</a:t>
            </a:r>
            <a:r>
              <a:rPr lang="en-US" sz="35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500" dirty="0" err="1" smtClean="0">
                <a:solidFill>
                  <a:schemeClr val="tx2">
                    <a:lumMod val="50000"/>
                  </a:schemeClr>
                </a:solidFill>
              </a:rPr>
              <a:t>lewat</a:t>
            </a:r>
            <a:r>
              <a:rPr lang="en-US" sz="35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500" dirty="0" err="1" smtClean="0">
                <a:solidFill>
                  <a:schemeClr val="tx2">
                    <a:lumMod val="50000"/>
                  </a:schemeClr>
                </a:solidFill>
              </a:rPr>
              <a:t>tanda</a:t>
            </a:r>
            <a:r>
              <a:rPr lang="en-US" sz="35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500" dirty="0" err="1" smtClean="0">
                <a:solidFill>
                  <a:schemeClr val="tx2">
                    <a:lumMod val="50000"/>
                  </a:schemeClr>
                </a:solidFill>
              </a:rPr>
              <a:t>dan</a:t>
            </a:r>
            <a:r>
              <a:rPr lang="en-US" sz="35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500" dirty="0" err="1" smtClean="0">
                <a:solidFill>
                  <a:schemeClr val="tx2">
                    <a:lumMod val="50000"/>
                  </a:schemeClr>
                </a:solidFill>
              </a:rPr>
              <a:t>simbol</a:t>
            </a:r>
            <a:endParaRPr lang="en-US" sz="35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74675" indent="-574675">
              <a:buNone/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74675" lvl="0" indent="-58738">
              <a:buNone/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sz="8000" smtClean="0">
                <a:solidFill>
                  <a:schemeClr val="accent4">
                    <a:lumMod val="50000"/>
                  </a:schemeClr>
                </a:solidFill>
              </a:rPr>
              <a:t>BAB II</a:t>
            </a:r>
            <a:endParaRPr lang="en-US" sz="8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556260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id-ID" sz="4000" dirty="0" smtClean="0">
                <a:solidFill>
                  <a:schemeClr val="tx2">
                    <a:lumMod val="50000"/>
                  </a:schemeClr>
                </a:solidFill>
              </a:rPr>
              <a:t>Jenis penelitian </a:t>
            </a:r>
            <a:endParaRPr lang="en-US" sz="4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-514350">
              <a:buNone/>
            </a:pP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     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</a:rPr>
              <a:t>Jenis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</a:rPr>
              <a:t>penelitian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</a:rPr>
              <a:t>ini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</a:rPr>
              <a:t>merupakan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</a:rPr>
              <a:t>penelitian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</a:rPr>
              <a:t>tindakan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</a:rPr>
              <a:t>kelas</a:t>
            </a:r>
            <a:endParaRPr lang="en-US" sz="4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lvl="0" indent="-457200">
              <a:buNone/>
            </a:pP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B.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Faktor-faktor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 yang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Diselidiki</a:t>
            </a:r>
            <a:endParaRPr lang="en-US" sz="4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lvl="0" indent="-457200">
              <a:buNone/>
            </a:pP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   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</a:rPr>
              <a:t>Faktor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 guru</a:t>
            </a:r>
          </a:p>
          <a:p>
            <a:pPr marL="457200" lvl="0" indent="-457200">
              <a:buNone/>
            </a:pP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   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</a:rPr>
              <a:t>Faktor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</a:rPr>
              <a:t>murid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en-US" sz="4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lvl="0" indent="-457200">
              <a:buNone/>
            </a:pP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C.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</a:rPr>
              <a:t>Tekhnik</a:t>
            </a:r>
            <a:r>
              <a:rPr lang="id-ID" sz="4000" dirty="0" smtClean="0">
                <a:solidFill>
                  <a:schemeClr val="tx2">
                    <a:lumMod val="50000"/>
                  </a:schemeClr>
                </a:solidFill>
              </a:rPr>
              <a:t> Pengumpulan Data</a:t>
            </a:r>
            <a:endParaRPr lang="en-US" sz="40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    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Data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</a:rPr>
              <a:t>kuantitatif</a:t>
            </a:r>
            <a:endParaRPr lang="en-US" sz="40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    Data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</a:rPr>
              <a:t>kualitatif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en-US" sz="40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Autofit/>
          </a:bodyPr>
          <a:lstStyle/>
          <a:p>
            <a:pPr algn="ctr"/>
            <a:r>
              <a:rPr sz="880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sz="880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sz="7200" smtClean="0">
                <a:solidFill>
                  <a:schemeClr val="accent4">
                    <a:lumMod val="50000"/>
                  </a:schemeClr>
                </a:solidFill>
              </a:rPr>
              <a:t>BAB III</a:t>
            </a:r>
            <a:endParaRPr lang="en-US" sz="72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>
            <a:normAutofit fontScale="25000" lnSpcReduction="20000"/>
          </a:bodyPr>
          <a:lstStyle/>
          <a:p>
            <a:pPr marL="273050" indent="7938" algn="just">
              <a:buNone/>
            </a:pP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Berdasarkan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hasil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observasi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dan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evaluasi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pada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tiap-tiap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siklus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sebagaimana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yang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telah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diuraikan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pada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Bab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IV,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maka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dapat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disimpulkan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bahwa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id-ID" sz="9600" dirty="0" smtClean="0">
                <a:solidFill>
                  <a:schemeClr val="tx2">
                    <a:lumMod val="50000"/>
                  </a:schemeClr>
                </a:solidFill>
              </a:rPr>
              <a:t>melalui penggunaan media gambar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di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kelas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1 SDN 6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Poasia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Kota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Kendari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semester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genap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tahun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ajaran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2011/2012,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kemampuan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menulis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murid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dapat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ditingkatkan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. Hal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ini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dapat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dilihat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pada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hasil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evaluasi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sebelum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diberikan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tindakan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dan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setelah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diberikan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tindakan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siklus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I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dan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siklus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II,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dimana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nilai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rata-rata yang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diperoleh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mengalami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peningkatan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yaitu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dari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71,2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menjadi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77,2</a:t>
            </a:r>
            <a:r>
              <a:rPr lang="id-ID" sz="9600" dirty="0" smtClean="0">
                <a:solidFill>
                  <a:schemeClr val="tx2">
                    <a:lumMod val="50000"/>
                  </a:schemeClr>
                </a:solidFill>
              </a:rPr>
              <a:t> atau sebesar 6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4%</a:t>
            </a:r>
            <a:r>
              <a:rPr lang="id-ID" sz="9600" dirty="0" smtClean="0">
                <a:solidFill>
                  <a:schemeClr val="tx2">
                    <a:lumMod val="50000"/>
                  </a:schemeClr>
                </a:solidFill>
              </a:rPr>
              <a:t> secara klasikal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namun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id-ID" sz="9600" dirty="0" smtClean="0">
                <a:solidFill>
                  <a:schemeClr val="tx2">
                    <a:lumMod val="50000"/>
                  </a:schemeClr>
                </a:solidFill>
              </a:rPr>
              <a:t>pencapaian ini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belum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mencapai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indi</a:t>
            </a:r>
            <a:r>
              <a:rPr lang="id-ID" sz="9600" dirty="0" smtClean="0">
                <a:solidFill>
                  <a:schemeClr val="tx2">
                    <a:lumMod val="50000"/>
                  </a:schemeClr>
                </a:solidFill>
              </a:rPr>
              <a:t>kator kinerja yang ditetapkan yaitu 80% atau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murid</a:t>
            </a:r>
            <a:r>
              <a:rPr lang="id-ID" sz="9600" dirty="0" smtClean="0">
                <a:solidFill>
                  <a:schemeClr val="tx2">
                    <a:lumMod val="50000"/>
                  </a:schemeClr>
                </a:solidFill>
              </a:rPr>
              <a:t> memperoleh nilai 75. Selanjutnya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pada</a:t>
            </a:r>
            <a:r>
              <a:rPr lang="id-ID" sz="9600" dirty="0" smtClean="0">
                <a:solidFill>
                  <a:schemeClr val="tx2">
                    <a:lumMod val="50000"/>
                  </a:schemeClr>
                </a:solidFill>
              </a:rPr>
              <a:t> siklus II nilai rata-rata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murid</a:t>
            </a:r>
            <a:r>
              <a:rPr lang="id-ID" sz="9600" dirty="0" smtClean="0">
                <a:solidFill>
                  <a:schemeClr val="tx2">
                    <a:lumMod val="50000"/>
                  </a:schemeClr>
                </a:solidFill>
              </a:rPr>
              <a:t> meningkat menjadi 82,8 atau 92%secara kalsikal, dan ini telah memenuhi indikator kinerja yang telah ditetapkan yaitu 80% atau </a:t>
            </a:r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murid</a:t>
            </a:r>
            <a:r>
              <a:rPr lang="id-ID" sz="9600" dirty="0" smtClean="0">
                <a:solidFill>
                  <a:schemeClr val="tx2">
                    <a:lumMod val="50000"/>
                  </a:schemeClr>
                </a:solidFill>
              </a:rPr>
              <a:t> memperoleh nilai 75, dengan perolehan ini, maka pelaksanaan tindakan dihentikan karena telah mencapai indikator kinerja yang telah ditetapkan</a:t>
            </a:r>
            <a:endParaRPr lang="en-US" sz="96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sz="6000" smtClean="0">
                <a:solidFill>
                  <a:schemeClr val="accent4">
                    <a:lumMod val="50000"/>
                  </a:schemeClr>
                </a:solidFill>
              </a:rPr>
              <a:t>BAB IV</a:t>
            </a:r>
            <a:endParaRPr lang="en-US" sz="6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99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>
                <a:solidFill>
                  <a:schemeClr val="accent5">
                    <a:lumMod val="50000"/>
                  </a:schemeClr>
                </a:solidFill>
              </a:rPr>
              <a:t>KESIMPULAN</a:t>
            </a:r>
            <a:endParaRPr lang="en-US" sz="4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Autofit/>
          </a:bodyPr>
          <a:lstStyle/>
          <a:p>
            <a:pPr algn="ctr"/>
            <a:r>
              <a:rPr sz="5400" smtClean="0">
                <a:solidFill>
                  <a:schemeClr val="accent4">
                    <a:lumMod val="50000"/>
                  </a:schemeClr>
                </a:solidFill>
              </a:rPr>
              <a:t>BAB V</a:t>
            </a:r>
            <a:endParaRPr lang="en-US" sz="5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57200" y="2971800"/>
            <a:ext cx="8229600" cy="2057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2362200"/>
            <a:ext cx="6858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MELALUI PENGGUNAAN MEDIA GAMBAR DAPAT MENINGKATKAN KEMAMPUAN MENULIS MURID KELAS 1 SDN 6 POASIA KOTA KENDARI</a:t>
            </a:r>
            <a:endParaRPr lang="en-US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79</TotalTime>
  <Words>346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Paper</vt:lpstr>
      <vt:lpstr>MENINGKATKAN KEMAMPUAN MENULIS MELALUI PENGGUNAAN MEDIA GAMBAR PADA MURID KELAS 1 SDN 6 POASIA  KOTA KENDARI</vt:lpstr>
      <vt:lpstr>BAB I</vt:lpstr>
      <vt:lpstr>BAB II</vt:lpstr>
      <vt:lpstr> BAB III</vt:lpstr>
      <vt:lpstr>BAB IV</vt:lpstr>
      <vt:lpstr>BAB V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16</cp:revision>
  <dcterms:created xsi:type="dcterms:W3CDTF">2012-12-11T09:27:28Z</dcterms:created>
  <dcterms:modified xsi:type="dcterms:W3CDTF">2012-12-19T23:36:39Z</dcterms:modified>
</cp:coreProperties>
</file>